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BF41-C217-C876-3CA0-B8575463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83442-89D0-6D22-2310-F8AF12A6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86B2-67CE-4536-9E98-D65A9DB35E2C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3CC8E-E76A-3641-B2F0-BF3DAADD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76D4D-B1BC-4E39-5EAF-F1B4901E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72C79-5547-4619-83A8-BB722AC15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4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B7F22-E15C-3D87-5B5A-D0B7C2A9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E7B4D-1ACC-2082-0A40-A8579EC5F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2DED-A0EE-CA5C-FD52-D16A3C217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286B2-67CE-4536-9E98-D65A9DB35E2C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00C30-BFEA-16C6-DBFB-090802579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5FA14-F888-239F-5D8A-F99B2331F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72C79-5547-4619-83A8-BB722AC15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2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0372C6-FE98-B641-551C-E6E98D00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 b="1" kern="1200">
                <a:solidFill>
                  <a:schemeClr val="tx2"/>
                </a:solidFill>
              </a:rPr>
              <a:t>Epithelial activation: the role of the epithelium and epithelial cytokines in upper and lower airway diseases​</a:t>
            </a:r>
            <a:endParaRPr lang="en-GB" sz="3600" b="1" kern="12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AF8F-07F8-2737-F115-C54ACBE1E5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A844B-8861-0C81-7951-292A847F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TSLP and IL-33 expression increases with </a:t>
            </a:r>
            <a:br>
              <a:rPr lang="en-GB"/>
            </a:br>
            <a:r>
              <a:rPr lang="en-GB"/>
              <a:t>asthma severity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AF09B-55FD-084F-FB86-F38167822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0F14D0-9BB0-DC49-315D-0A7E0CE7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are implicated in asthma severity </a:t>
            </a:r>
            <a:br>
              <a:rPr lang="en-GB"/>
            </a:br>
            <a:r>
              <a:rPr lang="en-GB"/>
              <a:t>across the airways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FE35D-D806-6506-E30C-A76424C7B8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7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A5BA7-A315-C62B-0209-BD44ED51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United airway disease: one airway, one epithelium</a:t>
            </a:r>
            <a:r>
              <a:rPr lang="en-GB" baseline="30000"/>
              <a:t>1–3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538DE-418B-38E9-B16F-A568D07FD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0755B2-B1EB-210B-E847-555EA6C4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The epithelium forms a continuous link across the upper and lower airway, acting as the first line of defence from environmental insults</a:t>
            </a:r>
            <a:r>
              <a:rPr lang="en-GB" sz="2200" baseline="30000"/>
              <a:t>1,2</a:t>
            </a: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429E3-2134-34C0-6DDE-B2A35AD0B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9AD8AE-6A52-7B51-8203-E77188EF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Epithelial-driven airway diseases are often comorbid with one another: CRSsNP and CRSwNP cohort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45E33-164F-5BC2-E239-072286AA0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6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158504-9959-F413-E152-3CD3F741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Epithelial-driven airway diseases are often comorbid with one another: asthma cohort</a:t>
            </a:r>
            <a:r>
              <a:rPr lang="en-GB" baseline="30000"/>
              <a:t>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4C7B9-DB07-AF8F-1FE9-1F48ED139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0C0B6-D076-04F5-68F4-D9A47861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Links between asthma and CRSwNP are evidenced in surgical revision rates and improved disease burden following ESS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CADB0-FA62-8454-A372-E071F7A964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B755EF-90CA-30EB-D870-8F897168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 inflammatory processes are associated with both </a:t>
            </a:r>
            <a:br>
              <a:rPr lang="en-GB"/>
            </a:br>
            <a:r>
              <a:rPr lang="en-GB"/>
              <a:t>upper and lower airway diseases</a:t>
            </a:r>
            <a:r>
              <a:rPr lang="en-GB" baseline="30000"/>
              <a:t>1–3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19779-01FC-C7B0-7892-EA2C94573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D90367-7024-DE66-78D5-B6F2BE84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inflammation drives common underlying inflammatory processes in the upper and lower airways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2520E-10C6-6ED6-7611-EAD46124F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BB076-D111-9694-4529-7CD5EB33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allergic rhinitis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ADD04-3C1F-0AD8-F040-C1995DF02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9CD14F-66A3-627E-3F30-AF0302E3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CRSwNP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FE9D-B420-B1EB-DABC-622CC3A01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7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9" ma:contentTypeDescription="Create a new document." ma:contentTypeScope="" ma:versionID="00ecd46e6567c00d35f73039b1a239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5fa89476e22f9948a01d05b8cdbea968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D6C56-9CB2-48B0-8501-3F5C386F4FD8}"/>
</file>

<file path=customXml/itemProps2.xml><?xml version="1.0" encoding="utf-8"?>
<ds:datastoreItem xmlns:ds="http://schemas.openxmlformats.org/officeDocument/2006/customXml" ds:itemID="{4D4142F5-CE0E-44BB-91C0-3AB191FDC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9CF27-D9E1-4AE6-8E16-580DAA4F0EDD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8ce686f-ec55-47ba-93ac-4e1affdd0871"/>
    <ds:schemaRef ds:uri="f0fe46a7-c1fe-44cb-b57a-c90be0d90d6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D00BCBE-E176-41DA-80E2-D158D3FCD3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Epithelial activation: the role of the epithelium and epithelial cytokines in upper and lower airway diseases​</vt:lpstr>
      <vt:lpstr>The epithelium forms a continuous link across the upper and lower airway, acting as the first line of defence from environmental insults1,2</vt:lpstr>
      <vt:lpstr>Epithelial-driven airway diseases are often comorbid with one another: CRSsNP and CRSwNP cohort</vt:lpstr>
      <vt:lpstr>Epithelial-driven airway diseases are often comorbid with one another: asthma cohort1</vt:lpstr>
      <vt:lpstr>Links between asthma and CRSwNP are evidenced in surgical revision rates and improved disease burden following ESS</vt:lpstr>
      <vt:lpstr>Similar inflammatory processes are associated with both  upper and lower airway diseases1–3</vt:lpstr>
      <vt:lpstr>Epithelial inflammation drives common underlying inflammatory processes in the upper and lower airways</vt:lpstr>
      <vt:lpstr>Epithelial cytokine expression is increased in allergic rhinitis</vt:lpstr>
      <vt:lpstr>Epithelial cytokine expression is increased in CRSwNP</vt:lpstr>
      <vt:lpstr>Airway TSLP and IL-33 expression increases with  asthma severity </vt:lpstr>
      <vt:lpstr>Epithelial cytokines are implicated in asthma severity  across the airways </vt:lpstr>
      <vt:lpstr>United airway disease: one airway, one epithelium1–3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2025-07-28T07:57:49Z</dcterms:created>
  <dcterms:modified xsi:type="dcterms:W3CDTF">2025-07-28T07:57:50Z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